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5224" autoAdjust="0"/>
  </p:normalViewPr>
  <p:slideViewPr>
    <p:cSldViewPr snapToGrid="0">
      <p:cViewPr varScale="1">
        <p:scale>
          <a:sx n="54" d="100"/>
          <a:sy n="54" d="100"/>
        </p:scale>
        <p:origin x="-1320"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139E25-94A0-4843-8D8E-F5FB582DDDE8}" type="datetimeFigureOut">
              <a:rPr lang="en-US" smtClean="0"/>
              <a:pPr/>
              <a:t>4/18/2020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A69A9-82F2-4811-AAD6-26036261BFA5}" type="slidenum">
              <a:rPr lang="en-US" smtClean="0"/>
              <a:pPr/>
              <a:t>‹#›</a:t>
            </a:fld>
            <a:endParaRPr lang="en-US" dirty="0"/>
          </a:p>
        </p:txBody>
      </p:sp>
    </p:spTree>
    <p:extLst>
      <p:ext uri="{BB962C8B-B14F-4D97-AF65-F5344CB8AC3E}">
        <p14:creationId xmlns:p14="http://schemas.microsoft.com/office/powerpoint/2010/main" xmlns="" val="966533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“Business Development Seminar” </a:t>
            </a:r>
            <a:r>
              <a:rPr lang="en-US" sz="1200" kern="1200" dirty="0" smtClean="0">
                <a:solidFill>
                  <a:schemeClr val="tx1"/>
                </a:solidFill>
                <a:effectLst/>
                <a:latin typeface="+mn-lt"/>
                <a:ea typeface="+mn-ea"/>
                <a:cs typeface="+mn-cs"/>
              </a:rPr>
              <a:t>was held at  Kodambakkam, which is headquarters for Zuan Technologies. It was held on January 25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2020, and was sponsored by Zuan Technologies Limited (</a:t>
            </a:r>
            <a:r>
              <a:rPr lang="en-US" sz="1200" kern="1200" dirty="0" err="1" smtClean="0">
                <a:solidFill>
                  <a:schemeClr val="tx1"/>
                </a:solidFill>
                <a:effectLst/>
                <a:latin typeface="+mn-lt"/>
                <a:ea typeface="+mn-ea"/>
                <a:cs typeface="+mn-cs"/>
              </a:rPr>
              <a:t>Haider</a:t>
            </a:r>
            <a:r>
              <a:rPr lang="en-US" sz="1200" kern="1200" dirty="0" smtClean="0">
                <a:solidFill>
                  <a:schemeClr val="tx1"/>
                </a:solidFill>
                <a:effectLst/>
                <a:latin typeface="+mn-lt"/>
                <a:ea typeface="+mn-ea"/>
                <a:cs typeface="+mn-cs"/>
              </a:rPr>
              <a:t>, et al. 2017). The Zuan business development plan seminar is among the proven foundation for building and mastering a top-notch yet international sales team. The primary goal of seminar organizers was to expound more on the best ways for closing sales to attain business development (</a:t>
            </a:r>
            <a:r>
              <a:rPr lang="en-US" dirty="0" smtClean="0"/>
              <a:t>Zuan,</a:t>
            </a:r>
            <a:r>
              <a:rPr lang="en-US" baseline="0" dirty="0" smtClean="0"/>
              <a:t> </a:t>
            </a:r>
            <a:r>
              <a:rPr lang="en-US" dirty="0" smtClean="0"/>
              <a:t>2020)</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30A69A9-82F2-4811-AAD6-26036261BFA5}" type="slidenum">
              <a:rPr lang="en-US" smtClean="0"/>
              <a:pPr/>
              <a:t>2</a:t>
            </a:fld>
            <a:endParaRPr lang="en-US" dirty="0"/>
          </a:p>
        </p:txBody>
      </p:sp>
    </p:spTree>
    <p:extLst>
      <p:ext uri="{BB962C8B-B14F-4D97-AF65-F5344CB8AC3E}">
        <p14:creationId xmlns:p14="http://schemas.microsoft.com/office/powerpoint/2010/main" xmlns="" val="239800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event was planned to address the sales process, which begins with making an introduction to a customer, followed by introducing a product, stating the deal, and lastly, closing a sale. Sales techniques were also discussed, which includes asking the customers questions and feeding them with appropriate information before closing a sale. The seminar provided the attendees with various methods of winning more customers, which entails using all means possible and constancy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(Arnett &amp; </a:t>
            </a:r>
            <a:r>
              <a:rPr lang="en-US" sz="1200" kern="1200" dirty="0" err="1" smtClean="0">
                <a:solidFill>
                  <a:schemeClr val="tx1"/>
                </a:solidFill>
                <a:effectLst/>
                <a:latin typeface="+mn-lt"/>
                <a:ea typeface="+mn-ea"/>
                <a:cs typeface="+mn-cs"/>
              </a:rPr>
              <a:t>Wittmann</a:t>
            </a:r>
            <a:r>
              <a:rPr lang="en-US" sz="1200" kern="1200" dirty="0" smtClean="0">
                <a:solidFill>
                  <a:schemeClr val="tx1"/>
                </a:solidFill>
                <a:effectLst/>
                <a:latin typeface="+mn-lt"/>
                <a:ea typeface="+mn-ea"/>
                <a:cs typeface="+mn-cs"/>
              </a:rPr>
              <a:t>, 2014)  </a:t>
            </a:r>
          </a:p>
          <a:p>
            <a:endParaRPr lang="en-US" dirty="0"/>
          </a:p>
        </p:txBody>
      </p:sp>
      <p:sp>
        <p:nvSpPr>
          <p:cNvPr id="4" name="Slide Number Placeholder 3"/>
          <p:cNvSpPr>
            <a:spLocks noGrp="1"/>
          </p:cNvSpPr>
          <p:nvPr>
            <p:ph type="sldNum" sz="quarter" idx="10"/>
          </p:nvPr>
        </p:nvSpPr>
        <p:spPr/>
        <p:txBody>
          <a:bodyPr/>
          <a:lstStyle/>
          <a:p>
            <a:fld id="{E30A69A9-82F2-4811-AAD6-26036261BFA5}" type="slidenum">
              <a:rPr lang="en-US" smtClean="0"/>
              <a:pPr/>
              <a:t>3</a:t>
            </a:fld>
            <a:endParaRPr lang="en-US" dirty="0"/>
          </a:p>
        </p:txBody>
      </p:sp>
    </p:spTree>
    <p:extLst>
      <p:ext uri="{BB962C8B-B14F-4D97-AF65-F5344CB8AC3E}">
        <p14:creationId xmlns:p14="http://schemas.microsoft.com/office/powerpoint/2010/main" xmlns="" val="3507963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Sales closing techniques are yet another topic that was discussed during the seminar. Among the closing techniques, which were considered include assumptive, option, and suggestion closing. Since the company is concerned about selling technology-based products, the attendees were provided with techniques of pitching phones, which would later boost the sales volume of a particular company. Again, the trainers emphasized more on closing sales faster to prevent negative feedback from a potential customer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Eneizan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Abd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Wahab</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Obaid</a:t>
            </a:r>
            <a:r>
              <a:rPr lang="en-US" sz="1200" kern="1200" dirty="0" smtClean="0">
                <a:solidFill>
                  <a:schemeClr val="tx1"/>
                </a:solidFill>
                <a:effectLst/>
                <a:latin typeface="+mn-lt"/>
                <a:ea typeface="+mn-ea"/>
                <a:cs typeface="+mn-cs"/>
              </a:rPr>
              <a:t>, 2016).  </a:t>
            </a:r>
          </a:p>
          <a:p>
            <a:endParaRPr lang="en-US" dirty="0"/>
          </a:p>
        </p:txBody>
      </p:sp>
      <p:sp>
        <p:nvSpPr>
          <p:cNvPr id="4" name="Slide Number Placeholder 3"/>
          <p:cNvSpPr>
            <a:spLocks noGrp="1"/>
          </p:cNvSpPr>
          <p:nvPr>
            <p:ph type="sldNum" sz="quarter" idx="10"/>
          </p:nvPr>
        </p:nvSpPr>
        <p:spPr/>
        <p:txBody>
          <a:bodyPr/>
          <a:lstStyle/>
          <a:p>
            <a:fld id="{E30A69A9-82F2-4811-AAD6-26036261BFA5}" type="slidenum">
              <a:rPr lang="en-US" smtClean="0"/>
              <a:pPr/>
              <a:t>4</a:t>
            </a:fld>
            <a:endParaRPr lang="en-US" dirty="0"/>
          </a:p>
        </p:txBody>
      </p:sp>
    </p:spTree>
    <p:extLst>
      <p:ext uri="{BB962C8B-B14F-4D97-AF65-F5344CB8AC3E}">
        <p14:creationId xmlns:p14="http://schemas.microsoft.com/office/powerpoint/2010/main" xmlns="" val="125177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Attendees come came from various business settings. Notably, there was a group of business partners who could share their techniques in marketing and sales strategies. Besides, the participants included anyone interested in sales and marketing, as well as diverse business development professionals (Winston &amp; </a:t>
            </a:r>
            <a:r>
              <a:rPr lang="en-US" sz="1200" kern="1200" dirty="0" err="1" smtClean="0">
                <a:solidFill>
                  <a:schemeClr val="tx1"/>
                </a:solidFill>
                <a:effectLst/>
                <a:latin typeface="+mn-lt"/>
                <a:ea typeface="+mn-ea"/>
                <a:cs typeface="+mn-cs"/>
              </a:rPr>
              <a:t>Mintu-Wimsatt</a:t>
            </a:r>
            <a:r>
              <a:rPr lang="en-US" sz="1200" kern="1200" dirty="0" smtClean="0">
                <a:solidFill>
                  <a:schemeClr val="tx1"/>
                </a:solidFill>
                <a:effectLst/>
                <a:latin typeface="+mn-lt"/>
                <a:ea typeface="+mn-ea"/>
                <a:cs typeface="+mn-cs"/>
              </a:rPr>
              <a:t>, 2013). Among the audience, there were Managers with marketing responsibility of managing a sales team in addition to executives with marketing oversight.</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30A69A9-82F2-4811-AAD6-26036261BFA5}" type="slidenum">
              <a:rPr lang="en-US" smtClean="0"/>
              <a:pPr/>
              <a:t>5</a:t>
            </a:fld>
            <a:endParaRPr lang="en-US" dirty="0"/>
          </a:p>
        </p:txBody>
      </p:sp>
    </p:spTree>
    <p:extLst>
      <p:ext uri="{BB962C8B-B14F-4D97-AF65-F5344CB8AC3E}">
        <p14:creationId xmlns:p14="http://schemas.microsoft.com/office/powerpoint/2010/main" xmlns="" val="1738122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participants were educated on the significance of perfecting the sales cycle. The cycle begins with making an introduction to a customer, followed by presenting a product, stating the deal, and lastly, closing a sale. The above steps are critical in making good use of the sales cycle. Perspectives of seeking sales prospects were also discussed, which included consistency, all possible methods available, and focusing on outcomes (Winston &amp; </a:t>
            </a:r>
            <a:r>
              <a:rPr lang="en-US" sz="1200" kern="1200" dirty="0" err="1" smtClean="0">
                <a:solidFill>
                  <a:schemeClr val="tx1"/>
                </a:solidFill>
                <a:effectLst/>
                <a:latin typeface="+mn-lt"/>
                <a:ea typeface="+mn-ea"/>
                <a:cs typeface="+mn-cs"/>
              </a:rPr>
              <a:t>Mintu-Wimsatt</a:t>
            </a:r>
            <a:r>
              <a:rPr lang="en-US" sz="1200" kern="1200" dirty="0" smtClean="0">
                <a:solidFill>
                  <a:schemeClr val="tx1"/>
                </a:solidFill>
                <a:effectLst/>
                <a:latin typeface="+mn-lt"/>
                <a:ea typeface="+mn-ea"/>
                <a:cs typeface="+mn-cs"/>
              </a:rPr>
              <a:t>, 2013). The commonly known different tactics of selling were covered. Selling tactics introduced were understanding the perspective and need of the customer by showing empathy and identifying core principles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t>
            </a:r>
            <a:r>
              <a:rPr lang="en-US" dirty="0" smtClean="0"/>
              <a:t>Zuan,</a:t>
            </a:r>
            <a:r>
              <a:rPr lang="en-US" baseline="0" dirty="0" smtClean="0"/>
              <a:t> </a:t>
            </a:r>
            <a:r>
              <a:rPr lang="en-US" dirty="0" smtClean="0"/>
              <a:t>2020).</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30A69A9-82F2-4811-AAD6-26036261BFA5}" type="slidenum">
              <a:rPr lang="en-US" smtClean="0"/>
              <a:pPr/>
              <a:t>6</a:t>
            </a:fld>
            <a:endParaRPr lang="en-US" dirty="0"/>
          </a:p>
        </p:txBody>
      </p:sp>
    </p:spTree>
    <p:extLst>
      <p:ext uri="{BB962C8B-B14F-4D97-AF65-F5344CB8AC3E}">
        <p14:creationId xmlns:p14="http://schemas.microsoft.com/office/powerpoint/2010/main" xmlns="" val="3435557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During the seminar, training professionals confirmed that some tactics work best for different customers. As a result, they were encouraged to apply different techniques for different customers. A qualified seller should not focus on making a sale to new customers, but also transitioning them to be premium clients. Once a sale person has a premium client, it gives a consistent assurance purchase from that particular client (Winston &amp; </a:t>
            </a:r>
            <a:r>
              <a:rPr lang="en-US" sz="1200" kern="1200" dirty="0" err="1" smtClean="0">
                <a:solidFill>
                  <a:schemeClr val="tx1"/>
                </a:solidFill>
                <a:effectLst/>
                <a:latin typeface="+mn-lt"/>
                <a:ea typeface="+mn-ea"/>
                <a:cs typeface="+mn-cs"/>
              </a:rPr>
              <a:t>Mintu-Wimsatt</a:t>
            </a:r>
            <a:r>
              <a:rPr lang="en-US" sz="1200" kern="1200" dirty="0" smtClean="0">
                <a:solidFill>
                  <a:schemeClr val="tx1"/>
                </a:solidFill>
                <a:effectLst/>
                <a:latin typeface="+mn-lt"/>
                <a:ea typeface="+mn-ea"/>
                <a:cs typeface="+mn-cs"/>
              </a:rPr>
              <a:t>, 2013). Closing a sale may seem to be a less involving activity; however it demands the seller to apply exceptional tactics since it is the most crucial and last stage. Assumptive, option, and suggestion closing are the most utilized methods for ascertaining the potentiality of a customer (</a:t>
            </a:r>
            <a:r>
              <a:rPr lang="en-US" dirty="0" smtClean="0"/>
              <a:t>Zuan,</a:t>
            </a:r>
            <a:r>
              <a:rPr lang="en-US" baseline="0" dirty="0" smtClean="0"/>
              <a:t> </a:t>
            </a:r>
            <a:r>
              <a:rPr lang="en-US" dirty="0" smtClean="0"/>
              <a:t>2020)</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30A69A9-82F2-4811-AAD6-26036261BFA5}" type="slidenum">
              <a:rPr lang="en-US" smtClean="0"/>
              <a:pPr/>
              <a:t>7</a:t>
            </a:fld>
            <a:endParaRPr lang="en-US" dirty="0"/>
          </a:p>
        </p:txBody>
      </p:sp>
    </p:spTree>
    <p:extLst>
      <p:ext uri="{BB962C8B-B14F-4D97-AF65-F5344CB8AC3E}">
        <p14:creationId xmlns:p14="http://schemas.microsoft.com/office/powerpoint/2010/main" xmlns="" val="1313277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Those who attended the seminar gained significantly as opposed to those who did not. They gained hugely by having access and working with business development strategists to realize the better outcome (Winston &amp; </a:t>
            </a:r>
            <a:r>
              <a:rPr lang="en-US" sz="1200" kern="1200" dirty="0" err="1" smtClean="0">
                <a:solidFill>
                  <a:schemeClr val="tx1"/>
                </a:solidFill>
                <a:effectLst/>
                <a:latin typeface="+mn-lt"/>
                <a:ea typeface="+mn-ea"/>
                <a:cs typeface="+mn-cs"/>
              </a:rPr>
              <a:t>Mintu-Wimsatt</a:t>
            </a:r>
            <a:r>
              <a:rPr lang="en-US" sz="1200" kern="1200" dirty="0" smtClean="0">
                <a:solidFill>
                  <a:schemeClr val="tx1"/>
                </a:solidFill>
                <a:effectLst/>
                <a:latin typeface="+mn-lt"/>
                <a:ea typeface="+mn-ea"/>
                <a:cs typeface="+mn-cs"/>
              </a:rPr>
              <a:t>, 2013). The audience from Business Development Seminar was evidenced to have advanced selling skills as well as improved participation while in a group. Notably, the seminar was led by inspirational sales leaders who tailored their professional skills to win more customers (</a:t>
            </a:r>
            <a:r>
              <a:rPr lang="en-US" dirty="0" smtClean="0"/>
              <a:t>Zuan,</a:t>
            </a:r>
            <a:r>
              <a:rPr lang="en-US" baseline="0" dirty="0" smtClean="0"/>
              <a:t> </a:t>
            </a:r>
            <a:r>
              <a:rPr lang="en-US" dirty="0" smtClean="0"/>
              <a:t>2020)</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E30A69A9-82F2-4811-AAD6-26036261BFA5}" type="slidenum">
              <a:rPr lang="en-US" smtClean="0"/>
              <a:pPr/>
              <a:t>8</a:t>
            </a:fld>
            <a:endParaRPr lang="en-US" dirty="0"/>
          </a:p>
        </p:txBody>
      </p:sp>
    </p:spTree>
    <p:extLst>
      <p:ext uri="{BB962C8B-B14F-4D97-AF65-F5344CB8AC3E}">
        <p14:creationId xmlns:p14="http://schemas.microsoft.com/office/powerpoint/2010/main" xmlns="" val="1766450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seminar was organized in a way that promoted sharing and participation between all the participants. Teaching methods were somewhat practical, which involved providing the attendees with real-world examples (Arnett &amp; </a:t>
            </a:r>
            <a:r>
              <a:rPr lang="en-US" sz="1200" kern="1200" dirty="0" err="1" smtClean="0">
                <a:solidFill>
                  <a:schemeClr val="tx1"/>
                </a:solidFill>
                <a:effectLst/>
                <a:latin typeface="+mn-lt"/>
                <a:ea typeface="+mn-ea"/>
                <a:cs typeface="+mn-cs"/>
              </a:rPr>
              <a:t>Wittmann</a:t>
            </a:r>
            <a:r>
              <a:rPr lang="en-US" sz="1200" kern="1200" dirty="0" smtClean="0">
                <a:solidFill>
                  <a:schemeClr val="tx1"/>
                </a:solidFill>
                <a:effectLst/>
                <a:latin typeface="+mn-lt"/>
                <a:ea typeface="+mn-ea"/>
                <a:cs typeface="+mn-cs"/>
              </a:rPr>
              <a:t>, 2014) . In addition to a motivation-based seminar, the participants could have access to a visual aided demonstration for a better closing of a sale. It was, however, worth noting that not all customers will accept to buy the products, and is always vital for sellers to put in place objection handling technique (</a:t>
            </a:r>
            <a:r>
              <a:rPr lang="en-US" dirty="0" smtClean="0"/>
              <a:t>Zuan,</a:t>
            </a:r>
            <a:r>
              <a:rPr lang="en-US" baseline="0" dirty="0" smtClean="0"/>
              <a:t> </a:t>
            </a:r>
            <a:r>
              <a:rPr lang="en-US" dirty="0" smtClean="0"/>
              <a:t>2020)</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30A69A9-82F2-4811-AAD6-26036261BFA5}" type="slidenum">
              <a:rPr lang="en-US" smtClean="0"/>
              <a:pPr/>
              <a:t>9</a:t>
            </a:fld>
            <a:endParaRPr lang="en-US" dirty="0"/>
          </a:p>
        </p:txBody>
      </p:sp>
    </p:spTree>
    <p:extLst>
      <p:ext uri="{BB962C8B-B14F-4D97-AF65-F5344CB8AC3E}">
        <p14:creationId xmlns:p14="http://schemas.microsoft.com/office/powerpoint/2010/main" xmlns="" val="2896143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4340B0-03F8-4F26-A73D-06E06870F576}" type="datetimeFigureOut">
              <a:rPr lang="en-US" smtClean="0"/>
              <a:pPr/>
              <a:t>4/18/2020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2725746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4340B0-03F8-4F26-A73D-06E06870F576}" type="datetimeFigureOut">
              <a:rPr lang="en-US" smtClean="0"/>
              <a:pPr/>
              <a:t>4/18/2020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1587103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4340B0-03F8-4F26-A73D-06E06870F576}" type="datetimeFigureOut">
              <a:rPr lang="en-US" smtClean="0"/>
              <a:pPr/>
              <a:t>4/18/2020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466127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4340B0-03F8-4F26-A73D-06E06870F576}" type="datetimeFigureOut">
              <a:rPr lang="en-US" smtClean="0"/>
              <a:pPr/>
              <a:t>4/18/2020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2454119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4340B0-03F8-4F26-A73D-06E06870F576}" type="datetimeFigureOut">
              <a:rPr lang="en-US" smtClean="0"/>
              <a:pPr/>
              <a:t>4/18/2020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1793507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4340B0-03F8-4F26-A73D-06E06870F576}" type="datetimeFigureOut">
              <a:rPr lang="en-US" smtClean="0"/>
              <a:pPr/>
              <a:t>4/18/2020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4285964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4340B0-03F8-4F26-A73D-06E06870F576}" type="datetimeFigureOut">
              <a:rPr lang="en-US" smtClean="0"/>
              <a:pPr/>
              <a:t>4/18/2020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77650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4340B0-03F8-4F26-A73D-06E06870F576}" type="datetimeFigureOut">
              <a:rPr lang="en-US" smtClean="0"/>
              <a:pPr/>
              <a:t>4/18/2020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3031941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4340B0-03F8-4F26-A73D-06E06870F576}" type="datetimeFigureOut">
              <a:rPr lang="en-US" smtClean="0"/>
              <a:pPr/>
              <a:t>4/18/2020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4090918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4340B0-03F8-4F26-A73D-06E06870F576}" type="datetimeFigureOut">
              <a:rPr lang="en-US" smtClean="0"/>
              <a:pPr/>
              <a:t>4/18/2020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937192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4340B0-03F8-4F26-A73D-06E06870F576}" type="datetimeFigureOut">
              <a:rPr lang="en-US" smtClean="0"/>
              <a:pPr/>
              <a:t>4/18/2020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1322760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4340B0-03F8-4F26-A73D-06E06870F576}" type="datetimeFigureOut">
              <a:rPr lang="en-US" smtClean="0"/>
              <a:pPr/>
              <a:t>4/18/2020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8807B9-57A3-4073-B79A-A86FAA6DEE79}" type="slidenum">
              <a:rPr lang="en-US" smtClean="0"/>
              <a:pPr/>
              <a:t>‹#›</a:t>
            </a:fld>
            <a:endParaRPr lang="en-US" dirty="0"/>
          </a:p>
        </p:txBody>
      </p:sp>
    </p:spTree>
    <p:extLst>
      <p:ext uri="{BB962C8B-B14F-4D97-AF65-F5344CB8AC3E}">
        <p14:creationId xmlns:p14="http://schemas.microsoft.com/office/powerpoint/2010/main" xmlns="" val="3666267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zuantechnologies.com/seminar/sales-and-marketi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2197" y="627798"/>
            <a:ext cx="9125803" cy="1037230"/>
          </a:xfrm>
        </p:spPr>
        <p:txBody>
          <a:bodyPr>
            <a:noAutofit/>
          </a:bodyPr>
          <a:lstStyle/>
          <a:p>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b="1" i="1" dirty="0" smtClean="0"/>
              <a:t>Organizational Development Event   </a:t>
            </a:r>
            <a:r>
              <a:rPr lang="en-US" sz="3200" dirty="0"/>
              <a:t/>
            </a:r>
            <a:br>
              <a:rPr lang="en-US" sz="3200" dirty="0"/>
            </a:br>
            <a:endParaRPr lang="en-US" sz="3200" dirty="0"/>
          </a:p>
        </p:txBody>
      </p:sp>
      <p:sp>
        <p:nvSpPr>
          <p:cNvPr id="3" name="Subtitle 2"/>
          <p:cNvSpPr>
            <a:spLocks noGrp="1"/>
          </p:cNvSpPr>
          <p:nvPr>
            <p:ph type="subTitle" idx="1"/>
          </p:nvPr>
        </p:nvSpPr>
        <p:spPr>
          <a:xfrm>
            <a:off x="120771" y="2622431"/>
            <a:ext cx="3398807" cy="2639682"/>
          </a:xfrm>
        </p:spPr>
        <p:txBody>
          <a:bodyPr>
            <a:noAutofit/>
          </a:bodyPr>
          <a:lstStyle/>
          <a:p>
            <a:r>
              <a:rPr lang="en-US" sz="4000" i="1" dirty="0" smtClean="0"/>
              <a:t>Business Development Seminar</a:t>
            </a:r>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368841" y="1331493"/>
            <a:ext cx="8823159" cy="4940969"/>
          </a:xfrm>
          <a:prstGeom prst="rect">
            <a:avLst/>
          </a:prstGeom>
        </p:spPr>
      </p:pic>
    </p:spTree>
    <p:extLst>
      <p:ext uri="{BB962C8B-B14F-4D97-AF65-F5344CB8AC3E}">
        <p14:creationId xmlns:p14="http://schemas.microsoft.com/office/powerpoint/2010/main" xmlns="" val="1052534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t>Introduction</a:t>
            </a:r>
            <a:r>
              <a:rPr lang="en-US" b="1" dirty="0" smtClean="0"/>
              <a:t> </a:t>
            </a:r>
            <a:r>
              <a:rPr lang="en-US" dirty="0" smtClean="0"/>
              <a:t/>
            </a:r>
            <a:br>
              <a:rPr lang="en-US" dirty="0" smtClean="0"/>
            </a:br>
            <a:endParaRPr lang="en-US" b="1" dirty="0"/>
          </a:p>
        </p:txBody>
      </p:sp>
      <p:sp>
        <p:nvSpPr>
          <p:cNvPr id="3" name="Content Placeholder 2"/>
          <p:cNvSpPr>
            <a:spLocks noGrp="1"/>
          </p:cNvSpPr>
          <p:nvPr>
            <p:ph idx="1"/>
          </p:nvPr>
        </p:nvSpPr>
        <p:spPr>
          <a:xfrm>
            <a:off x="838200" y="1282890"/>
            <a:ext cx="5562600" cy="4894073"/>
          </a:xfrm>
        </p:spPr>
        <p:txBody>
          <a:bodyPr/>
          <a:lstStyle/>
          <a:p>
            <a:r>
              <a:rPr lang="en-US" sz="2400" dirty="0" smtClean="0"/>
              <a:t>Was </a:t>
            </a:r>
            <a:r>
              <a:rPr lang="en-US" sz="2400" dirty="0"/>
              <a:t>sponsored by Zuan Technologies on January 25</a:t>
            </a:r>
            <a:r>
              <a:rPr lang="en-US" sz="2400" baseline="30000" dirty="0"/>
              <a:t>th</a:t>
            </a:r>
            <a:r>
              <a:rPr lang="en-US" sz="2400" dirty="0"/>
              <a:t>, 2020  </a:t>
            </a:r>
          </a:p>
          <a:p>
            <a:r>
              <a:rPr lang="en-US" sz="2400" dirty="0"/>
              <a:t>Was held in India at Zuan headquarters located in Kodambakkam</a:t>
            </a:r>
          </a:p>
          <a:p>
            <a:r>
              <a:rPr lang="en-US" sz="2400" dirty="0"/>
              <a:t>It was a gateway for mastering and building a world-class sales team</a:t>
            </a:r>
          </a:p>
          <a:p>
            <a:r>
              <a:rPr lang="en-US" sz="2400" dirty="0"/>
              <a:t>Expounded on best ways to close sales for business development</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96000" y="1690688"/>
            <a:ext cx="6162244" cy="5089465"/>
          </a:xfrm>
          <a:prstGeom prst="rect">
            <a:avLst/>
          </a:prstGeom>
        </p:spPr>
      </p:pic>
    </p:spTree>
    <p:extLst>
      <p:ext uri="{BB962C8B-B14F-4D97-AF65-F5344CB8AC3E}">
        <p14:creationId xmlns:p14="http://schemas.microsoft.com/office/powerpoint/2010/main" xmlns="" val="2373025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t>Key topics discussed </a:t>
            </a:r>
            <a:r>
              <a:rPr lang="en-US" dirty="0" smtClean="0"/>
              <a:t/>
            </a:r>
            <a:br>
              <a:rPr lang="en-US" dirty="0" smtClean="0"/>
            </a:br>
            <a:endParaRPr lang="en-US" dirty="0"/>
          </a:p>
        </p:txBody>
      </p:sp>
      <p:sp>
        <p:nvSpPr>
          <p:cNvPr id="3" name="Content Placeholder 2"/>
          <p:cNvSpPr>
            <a:spLocks noGrp="1"/>
          </p:cNvSpPr>
          <p:nvPr>
            <p:ph idx="1"/>
          </p:nvPr>
        </p:nvSpPr>
        <p:spPr>
          <a:xfrm>
            <a:off x="838200" y="1345721"/>
            <a:ext cx="4855234" cy="4831242"/>
          </a:xfrm>
        </p:spPr>
        <p:txBody>
          <a:bodyPr/>
          <a:lstStyle/>
          <a:p>
            <a:r>
              <a:rPr lang="en-US" dirty="0" smtClean="0"/>
              <a:t>Introduction </a:t>
            </a:r>
            <a:r>
              <a:rPr lang="en-US" dirty="0"/>
              <a:t>to the sales process</a:t>
            </a:r>
          </a:p>
          <a:p>
            <a:r>
              <a:rPr lang="en-US" dirty="0"/>
              <a:t>Sales ethics </a:t>
            </a:r>
          </a:p>
          <a:p>
            <a:r>
              <a:rPr lang="en-US" dirty="0"/>
              <a:t>Sales techniques</a:t>
            </a:r>
          </a:p>
          <a:p>
            <a:r>
              <a:rPr lang="en-US" dirty="0"/>
              <a:t>Sales prospecting </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529295" y="1803829"/>
            <a:ext cx="7515883" cy="3915026"/>
          </a:xfrm>
          <a:prstGeom prst="rect">
            <a:avLst/>
          </a:prstGeom>
        </p:spPr>
      </p:pic>
    </p:spTree>
    <p:extLst>
      <p:ext uri="{BB962C8B-B14F-4D97-AF65-F5344CB8AC3E}">
        <p14:creationId xmlns:p14="http://schemas.microsoft.com/office/powerpoint/2010/main" xmlns="" val="2072779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t>Key topics discussed </a:t>
            </a:r>
            <a:r>
              <a:rPr lang="en-US" dirty="0" smtClean="0"/>
              <a:t/>
            </a:r>
            <a:br>
              <a:rPr lang="en-US" dirty="0" smtClean="0"/>
            </a:br>
            <a:endParaRPr lang="en-US" dirty="0"/>
          </a:p>
        </p:txBody>
      </p:sp>
      <p:sp>
        <p:nvSpPr>
          <p:cNvPr id="3" name="Content Placeholder 2"/>
          <p:cNvSpPr>
            <a:spLocks noGrp="1"/>
          </p:cNvSpPr>
          <p:nvPr>
            <p:ph idx="1"/>
          </p:nvPr>
        </p:nvSpPr>
        <p:spPr>
          <a:xfrm>
            <a:off x="838200" y="1259457"/>
            <a:ext cx="4906992" cy="4917506"/>
          </a:xfrm>
        </p:spPr>
        <p:txBody>
          <a:bodyPr/>
          <a:lstStyle/>
          <a:p>
            <a:r>
              <a:rPr lang="en-US" dirty="0" smtClean="0"/>
              <a:t>Sales </a:t>
            </a:r>
            <a:r>
              <a:rPr lang="en-US" dirty="0"/>
              <a:t>closing techniques </a:t>
            </a:r>
          </a:p>
          <a:p>
            <a:r>
              <a:rPr lang="en-US" dirty="0"/>
              <a:t>Boosting sales volume </a:t>
            </a:r>
          </a:p>
          <a:p>
            <a:r>
              <a:rPr lang="en-US" dirty="0"/>
              <a:t>Phone pitching tactics </a:t>
            </a:r>
          </a:p>
          <a:p>
            <a:r>
              <a:rPr lang="en-US" dirty="0"/>
              <a:t>Tips for closing sales faster</a:t>
            </a:r>
          </a:p>
          <a:p>
            <a:pPr marL="0" indent="0">
              <a:buNone/>
            </a:pPr>
            <a:r>
              <a:rPr lang="en-US" dirty="0"/>
              <a:t> </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423178" y="1027906"/>
            <a:ext cx="5823284" cy="4852737"/>
          </a:xfrm>
          <a:prstGeom prst="rect">
            <a:avLst/>
          </a:prstGeom>
        </p:spPr>
      </p:pic>
    </p:spTree>
    <p:extLst>
      <p:ext uri="{BB962C8B-B14F-4D97-AF65-F5344CB8AC3E}">
        <p14:creationId xmlns:p14="http://schemas.microsoft.com/office/powerpoint/2010/main" xmlns="" val="1995647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a:t>Attendees</a:t>
            </a:r>
            <a:r>
              <a:rPr lang="en-US" dirty="0"/>
              <a:t/>
            </a:r>
            <a:br>
              <a:rPr lang="en-US" dirty="0"/>
            </a:br>
            <a:endParaRPr lang="en-US" dirty="0"/>
          </a:p>
        </p:txBody>
      </p:sp>
      <p:sp>
        <p:nvSpPr>
          <p:cNvPr id="3" name="Content Placeholder 2"/>
          <p:cNvSpPr>
            <a:spLocks noGrp="1"/>
          </p:cNvSpPr>
          <p:nvPr>
            <p:ph idx="1"/>
          </p:nvPr>
        </p:nvSpPr>
        <p:spPr>
          <a:xfrm>
            <a:off x="838200" y="1328468"/>
            <a:ext cx="6183702" cy="4848495"/>
          </a:xfrm>
        </p:spPr>
        <p:txBody>
          <a:bodyPr/>
          <a:lstStyle/>
          <a:p>
            <a:r>
              <a:rPr lang="en-US" dirty="0"/>
              <a:t>Anyone with interest in sales and marketing</a:t>
            </a:r>
          </a:p>
          <a:p>
            <a:r>
              <a:rPr lang="en-US" dirty="0"/>
              <a:t>Business vs. Business sales professionals </a:t>
            </a:r>
          </a:p>
          <a:p>
            <a:r>
              <a:rPr lang="en-US" dirty="0"/>
              <a:t>Business development professionals </a:t>
            </a:r>
          </a:p>
          <a:p>
            <a:r>
              <a:rPr lang="en-US" dirty="0"/>
              <a:t>Sales and marketing executives</a:t>
            </a:r>
          </a:p>
          <a:p>
            <a:r>
              <a:rPr lang="en-US" dirty="0"/>
              <a:t>Managers with marketing responsibility</a:t>
            </a:r>
          </a:p>
          <a:p>
            <a:r>
              <a:rPr lang="en-US" dirty="0"/>
              <a:t>Executives with marketing oversight</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42671" y="1328468"/>
            <a:ext cx="5449329" cy="2874564"/>
          </a:xfrm>
          <a:prstGeom prst="rect">
            <a:avLst/>
          </a:prstGeom>
        </p:spPr>
      </p:pic>
    </p:spTree>
    <p:extLst>
      <p:ext uri="{BB962C8B-B14F-4D97-AF65-F5344CB8AC3E}">
        <p14:creationId xmlns:p14="http://schemas.microsoft.com/office/powerpoint/2010/main" xmlns="" val="397519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How the attendees benefited</a:t>
            </a:r>
            <a:r>
              <a:rPr lang="en-US" sz="3200" dirty="0" smtClean="0"/>
              <a:t/>
            </a:r>
            <a:br>
              <a:rPr lang="en-US" sz="3200" dirty="0" smtClean="0"/>
            </a:br>
            <a:endParaRPr lang="en-US" sz="3200" dirty="0"/>
          </a:p>
        </p:txBody>
      </p:sp>
      <p:sp>
        <p:nvSpPr>
          <p:cNvPr id="3" name="Content Placeholder 2"/>
          <p:cNvSpPr>
            <a:spLocks noGrp="1"/>
          </p:cNvSpPr>
          <p:nvPr>
            <p:ph idx="1"/>
          </p:nvPr>
        </p:nvSpPr>
        <p:spPr>
          <a:xfrm>
            <a:off x="838200" y="1242204"/>
            <a:ext cx="5372819" cy="4934759"/>
          </a:xfrm>
        </p:spPr>
        <p:txBody>
          <a:bodyPr/>
          <a:lstStyle/>
          <a:p>
            <a:r>
              <a:rPr lang="en-US" dirty="0" smtClean="0"/>
              <a:t> Learned </a:t>
            </a:r>
            <a:r>
              <a:rPr lang="en-US" dirty="0"/>
              <a:t>effectiveness of sales cycle</a:t>
            </a:r>
          </a:p>
          <a:p>
            <a:r>
              <a:rPr lang="en-US" dirty="0"/>
              <a:t> Perspectives of seeking sales prospects- consistency, all methods available focusing and on outcomes </a:t>
            </a:r>
          </a:p>
          <a:p>
            <a:r>
              <a:rPr lang="en-US" dirty="0"/>
              <a:t>Learned different selling tactics</a:t>
            </a:r>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211019" y="931652"/>
            <a:ext cx="5943576" cy="4378283"/>
          </a:xfrm>
          <a:prstGeom prst="rect">
            <a:avLst/>
          </a:prstGeom>
        </p:spPr>
      </p:pic>
    </p:spTree>
    <p:extLst>
      <p:ext uri="{BB962C8B-B14F-4D97-AF65-F5344CB8AC3E}">
        <p14:creationId xmlns:p14="http://schemas.microsoft.com/office/powerpoint/2010/main" xmlns="" val="2783732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t>How the attendees benefited</a:t>
            </a:r>
            <a:endParaRPr lang="en-US" sz="3600" b="1" dirty="0"/>
          </a:p>
        </p:txBody>
      </p:sp>
      <p:sp>
        <p:nvSpPr>
          <p:cNvPr id="3" name="Content Placeholder 2"/>
          <p:cNvSpPr>
            <a:spLocks noGrp="1"/>
          </p:cNvSpPr>
          <p:nvPr>
            <p:ph idx="1"/>
          </p:nvPr>
        </p:nvSpPr>
        <p:spPr>
          <a:xfrm>
            <a:off x="838200" y="1449238"/>
            <a:ext cx="6062932" cy="4727725"/>
          </a:xfrm>
        </p:spPr>
        <p:txBody>
          <a:bodyPr/>
          <a:lstStyle/>
          <a:p>
            <a:r>
              <a:rPr lang="en-US" dirty="0"/>
              <a:t>How do tactics work for different customers?</a:t>
            </a:r>
          </a:p>
          <a:p>
            <a:pPr marL="0" indent="0">
              <a:buNone/>
            </a:pPr>
            <a:r>
              <a:rPr lang="en-US" dirty="0" smtClean="0"/>
              <a:t>       Different </a:t>
            </a:r>
            <a:r>
              <a:rPr lang="en-US" dirty="0"/>
              <a:t>techniques for different </a:t>
            </a:r>
            <a:r>
              <a:rPr lang="en-US" dirty="0" smtClean="0"/>
              <a:t>         </a:t>
            </a:r>
          </a:p>
          <a:p>
            <a:pPr marL="0" indent="0">
              <a:buNone/>
            </a:pPr>
            <a:r>
              <a:rPr lang="en-US" dirty="0" smtClean="0"/>
              <a:t>        customer</a:t>
            </a:r>
            <a:endParaRPr lang="en-US" dirty="0"/>
          </a:p>
          <a:p>
            <a:r>
              <a:rPr lang="en-US" dirty="0"/>
              <a:t>Influencing customers to become premium clients </a:t>
            </a:r>
          </a:p>
          <a:p>
            <a:r>
              <a:rPr lang="en-US" dirty="0"/>
              <a:t>Were taught sales closing techniques </a:t>
            </a:r>
          </a:p>
          <a:p>
            <a:pPr marL="0" indent="0">
              <a:buNone/>
            </a:pPr>
            <a:r>
              <a:rPr lang="en-US" dirty="0" smtClean="0"/>
              <a:t>          Assumptive </a:t>
            </a:r>
            <a:r>
              <a:rPr lang="en-US" dirty="0"/>
              <a:t>closing, option close </a:t>
            </a:r>
            <a:r>
              <a:rPr lang="en-US" dirty="0" smtClean="0"/>
              <a:t>    </a:t>
            </a:r>
          </a:p>
          <a:p>
            <a:pPr marL="0" indent="0">
              <a:buNone/>
            </a:pPr>
            <a:r>
              <a:rPr lang="en-US" dirty="0"/>
              <a:t> </a:t>
            </a:r>
            <a:r>
              <a:rPr lang="en-US" dirty="0" smtClean="0"/>
              <a:t>         and </a:t>
            </a:r>
            <a:r>
              <a:rPr lang="en-US" dirty="0"/>
              <a:t>suggestion close</a:t>
            </a:r>
          </a:p>
          <a:p>
            <a:endParaRPr lang="en-US" b="1"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237887" y="1176522"/>
            <a:ext cx="4954113" cy="4165499"/>
          </a:xfrm>
          <a:prstGeom prst="rect">
            <a:avLst/>
          </a:prstGeom>
        </p:spPr>
      </p:pic>
    </p:spTree>
    <p:extLst>
      <p:ext uri="{BB962C8B-B14F-4D97-AF65-F5344CB8AC3E}">
        <p14:creationId xmlns:p14="http://schemas.microsoft.com/office/powerpoint/2010/main" xmlns="" val="135652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7079"/>
          </a:xfrm>
        </p:spPr>
        <p:txBody>
          <a:bodyPr>
            <a:normAutofit fontScale="90000"/>
          </a:bodyPr>
          <a:lstStyle/>
          <a:p>
            <a:pPr algn="ctr"/>
            <a:r>
              <a:rPr lang="en-US" sz="4000" b="1" dirty="0" smtClean="0"/>
              <a:t>Essential skills gained by participants</a:t>
            </a:r>
            <a:r>
              <a:rPr lang="en-US" dirty="0" smtClean="0"/>
              <a:t/>
            </a:r>
            <a:br>
              <a:rPr lang="en-US" dirty="0" smtClean="0"/>
            </a:br>
            <a:endParaRPr lang="en-US" dirty="0"/>
          </a:p>
        </p:txBody>
      </p:sp>
      <p:sp>
        <p:nvSpPr>
          <p:cNvPr id="3" name="Content Placeholder 2"/>
          <p:cNvSpPr>
            <a:spLocks noGrp="1"/>
          </p:cNvSpPr>
          <p:nvPr>
            <p:ph idx="1"/>
          </p:nvPr>
        </p:nvSpPr>
        <p:spPr>
          <a:xfrm>
            <a:off x="838200" y="1017917"/>
            <a:ext cx="4751717" cy="4575625"/>
          </a:xfrm>
        </p:spPr>
        <p:txBody>
          <a:bodyPr/>
          <a:lstStyle/>
          <a:p>
            <a:r>
              <a:rPr lang="en-US" dirty="0" smtClean="0"/>
              <a:t>Advanced </a:t>
            </a:r>
            <a:r>
              <a:rPr lang="en-US" dirty="0"/>
              <a:t>selling skills </a:t>
            </a:r>
          </a:p>
          <a:p>
            <a:r>
              <a:rPr lang="en-US" dirty="0"/>
              <a:t>Escalated business development strategies </a:t>
            </a:r>
          </a:p>
          <a:p>
            <a:r>
              <a:rPr lang="en-US" dirty="0"/>
              <a:t>Improved participation while in a group </a:t>
            </a:r>
          </a:p>
          <a:p>
            <a:r>
              <a:rPr lang="en-US" dirty="0"/>
              <a:t>Leaned to be roles models </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910513" y="803664"/>
            <a:ext cx="6281487" cy="4406416"/>
          </a:xfrm>
          <a:prstGeom prst="rect">
            <a:avLst/>
          </a:prstGeom>
        </p:spPr>
      </p:pic>
    </p:spTree>
    <p:extLst>
      <p:ext uri="{BB962C8B-B14F-4D97-AF65-F5344CB8AC3E}">
        <p14:creationId xmlns:p14="http://schemas.microsoft.com/office/powerpoint/2010/main" xmlns="" val="3780239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52424"/>
          </a:xfrm>
        </p:spPr>
        <p:txBody>
          <a:bodyPr>
            <a:normAutofit fontScale="90000"/>
          </a:bodyPr>
          <a:lstStyle/>
          <a:p>
            <a:pPr algn="ctr"/>
            <a:r>
              <a:rPr lang="en-US" sz="3600" b="1" dirty="0" smtClean="0"/>
              <a:t>Critical skills gained by participants</a:t>
            </a:r>
            <a:r>
              <a:rPr lang="en-US" sz="3600" dirty="0" smtClean="0"/>
              <a:t/>
            </a:r>
            <a:br>
              <a:rPr lang="en-US" sz="3600" dirty="0" smtClean="0"/>
            </a:br>
            <a:endParaRPr lang="en-US" sz="3600" dirty="0"/>
          </a:p>
        </p:txBody>
      </p:sp>
      <p:sp>
        <p:nvSpPr>
          <p:cNvPr id="3" name="Content Placeholder 2"/>
          <p:cNvSpPr>
            <a:spLocks noGrp="1"/>
          </p:cNvSpPr>
          <p:nvPr>
            <p:ph idx="1"/>
          </p:nvPr>
        </p:nvSpPr>
        <p:spPr>
          <a:xfrm>
            <a:off x="579407" y="828136"/>
            <a:ext cx="5717876" cy="4575626"/>
          </a:xfrm>
        </p:spPr>
        <p:txBody>
          <a:bodyPr/>
          <a:lstStyle/>
          <a:p>
            <a:r>
              <a:rPr lang="en-US" dirty="0" smtClean="0"/>
              <a:t>Learned </a:t>
            </a:r>
            <a:r>
              <a:rPr lang="en-US" dirty="0"/>
              <a:t>how to be enthusiastic yet inspirational sales leaders </a:t>
            </a:r>
          </a:p>
          <a:p>
            <a:r>
              <a:rPr lang="en-US" dirty="0"/>
              <a:t>Provided with real-world examples</a:t>
            </a:r>
          </a:p>
          <a:p>
            <a:r>
              <a:rPr lang="en-US" dirty="0"/>
              <a:t>Visual aided demonstration for closing a sale </a:t>
            </a:r>
          </a:p>
          <a:p>
            <a:r>
              <a:rPr lang="en-US" dirty="0"/>
              <a:t>Advanced objection handling technique</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951622" y="828136"/>
            <a:ext cx="6096000" cy="5125617"/>
          </a:xfrm>
          <a:prstGeom prst="rect">
            <a:avLst/>
          </a:prstGeom>
        </p:spPr>
      </p:pic>
    </p:spTree>
    <p:extLst>
      <p:ext uri="{BB962C8B-B14F-4D97-AF65-F5344CB8AC3E}">
        <p14:creationId xmlns:p14="http://schemas.microsoft.com/office/powerpoint/2010/main" xmlns="" val="2693587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t>References</a:t>
            </a:r>
            <a:r>
              <a:rPr lang="en-US" sz="3600" dirty="0" smtClean="0"/>
              <a:t> </a:t>
            </a:r>
            <a:endParaRPr lang="en-US" sz="3600" dirty="0"/>
          </a:p>
        </p:txBody>
      </p:sp>
      <p:sp>
        <p:nvSpPr>
          <p:cNvPr id="3" name="Content Placeholder 2"/>
          <p:cNvSpPr>
            <a:spLocks noGrp="1"/>
          </p:cNvSpPr>
          <p:nvPr>
            <p:ph idx="1"/>
          </p:nvPr>
        </p:nvSpPr>
        <p:spPr/>
        <p:txBody>
          <a:bodyPr>
            <a:normAutofit fontScale="70000" lnSpcReduction="20000"/>
          </a:bodyPr>
          <a:lstStyle/>
          <a:p>
            <a:r>
              <a:rPr lang="en-US" dirty="0"/>
              <a:t>Arnett, D. B., &amp; </a:t>
            </a:r>
            <a:r>
              <a:rPr lang="en-US" dirty="0" err="1"/>
              <a:t>Wittmann</a:t>
            </a:r>
            <a:r>
              <a:rPr lang="en-US" dirty="0"/>
              <a:t>, C. M. (2014). Improving marketing success: The role of tacit </a:t>
            </a:r>
          </a:p>
          <a:p>
            <a:pPr marL="0" indent="0">
              <a:buNone/>
            </a:pPr>
            <a:r>
              <a:rPr lang="en-US" dirty="0" smtClean="0"/>
              <a:t>	knowledge </a:t>
            </a:r>
            <a:r>
              <a:rPr lang="en-US" dirty="0"/>
              <a:t>exchange between sales and marketing. </a:t>
            </a:r>
            <a:r>
              <a:rPr lang="en-US" i="1" dirty="0"/>
              <a:t>Journal of Business Research</a:t>
            </a:r>
            <a:r>
              <a:rPr lang="en-US" dirty="0"/>
              <a:t>, </a:t>
            </a:r>
            <a:r>
              <a:rPr lang="en-US" i="1" dirty="0"/>
              <a:t>67</a:t>
            </a:r>
            <a:r>
              <a:rPr lang="en-US" dirty="0"/>
              <a:t>(3), </a:t>
            </a:r>
            <a:r>
              <a:rPr lang="en-US" dirty="0" smtClean="0"/>
              <a:t>	324-331</a:t>
            </a:r>
            <a:r>
              <a:rPr lang="en-US" dirty="0"/>
              <a:t>.</a:t>
            </a:r>
          </a:p>
          <a:p>
            <a:r>
              <a:rPr lang="en-US" dirty="0" err="1"/>
              <a:t>Eneizan</a:t>
            </a:r>
            <a:r>
              <a:rPr lang="en-US" dirty="0"/>
              <a:t>, B. M., </a:t>
            </a:r>
            <a:r>
              <a:rPr lang="en-US" dirty="0" err="1"/>
              <a:t>Abd</a:t>
            </a:r>
            <a:r>
              <a:rPr lang="en-US" dirty="0"/>
              <a:t> </a:t>
            </a:r>
            <a:r>
              <a:rPr lang="en-US" dirty="0" err="1"/>
              <a:t>Wahab</a:t>
            </a:r>
            <a:r>
              <a:rPr lang="en-US" dirty="0"/>
              <a:t>, K., &amp; </a:t>
            </a:r>
            <a:r>
              <a:rPr lang="en-US" dirty="0" err="1"/>
              <a:t>Obaid</a:t>
            </a:r>
            <a:r>
              <a:rPr lang="en-US" dirty="0"/>
              <a:t>, T. F. (2016). Effects of green marketing strategies on sales </a:t>
            </a:r>
          </a:p>
          <a:p>
            <a:pPr marL="0" indent="0">
              <a:buNone/>
            </a:pPr>
            <a:r>
              <a:rPr lang="en-US" dirty="0" smtClean="0"/>
              <a:t>	volume </a:t>
            </a:r>
            <a:r>
              <a:rPr lang="en-US" dirty="0"/>
              <a:t>of green cars. </a:t>
            </a:r>
            <a:r>
              <a:rPr lang="en-US" i="1" dirty="0"/>
              <a:t>Singaporean Journal of Business, Economics and Management </a:t>
            </a:r>
            <a:r>
              <a:rPr lang="en-US" i="1" dirty="0" smtClean="0"/>
              <a:t>	Studies</a:t>
            </a:r>
            <a:r>
              <a:rPr lang="en-US" dirty="0"/>
              <a:t>, </a:t>
            </a:r>
            <a:r>
              <a:rPr lang="en-US" i="1" dirty="0"/>
              <a:t>51</a:t>
            </a:r>
            <a:r>
              <a:rPr lang="en-US" dirty="0"/>
              <a:t>(3814), 1-14.</a:t>
            </a:r>
          </a:p>
          <a:p>
            <a:r>
              <a:rPr lang="en-US" dirty="0" err="1"/>
              <a:t>Haider</a:t>
            </a:r>
            <a:r>
              <a:rPr lang="en-US" dirty="0"/>
              <a:t>, A. A., Zafar, A., Khalid, A., Majid, A., Abdullah, M. A., &amp; </a:t>
            </a:r>
            <a:r>
              <a:rPr lang="en-US" dirty="0" err="1"/>
              <a:t>Sarwar</a:t>
            </a:r>
            <a:r>
              <a:rPr lang="en-US" dirty="0"/>
              <a:t>, M. B. (2017). </a:t>
            </a:r>
          </a:p>
          <a:p>
            <a:pPr marL="0" indent="0">
              <a:buNone/>
            </a:pPr>
            <a:r>
              <a:rPr lang="en-US" dirty="0" smtClean="0"/>
              <a:t>	Marketing </a:t>
            </a:r>
            <a:r>
              <a:rPr lang="en-US" dirty="0"/>
              <a:t>Management. </a:t>
            </a:r>
            <a:r>
              <a:rPr lang="en-US" i="1" dirty="0"/>
              <a:t>Head, B</a:t>
            </a:r>
            <a:r>
              <a:rPr lang="en-US" dirty="0"/>
              <a:t>, 22.</a:t>
            </a:r>
          </a:p>
          <a:p>
            <a:r>
              <a:rPr lang="en-US" dirty="0"/>
              <a:t>Winston, W., &amp; </a:t>
            </a:r>
            <a:r>
              <a:rPr lang="en-US" dirty="0" err="1"/>
              <a:t>Mintu-Wimsatt</a:t>
            </a:r>
            <a:r>
              <a:rPr lang="en-US" dirty="0"/>
              <a:t>, A. T. (2013). </a:t>
            </a:r>
            <a:r>
              <a:rPr lang="en-US" i="1" dirty="0"/>
              <a:t>Environmental marketing: strategies, practice, </a:t>
            </a:r>
            <a:endParaRPr lang="en-US" dirty="0"/>
          </a:p>
          <a:p>
            <a:pPr marL="0" indent="0">
              <a:buNone/>
            </a:pPr>
            <a:r>
              <a:rPr lang="en-US" i="1" dirty="0" smtClean="0"/>
              <a:t>	theory</a:t>
            </a:r>
            <a:r>
              <a:rPr lang="en-US" i="1" dirty="0"/>
              <a:t>, and research</a:t>
            </a:r>
            <a:r>
              <a:rPr lang="en-US" dirty="0"/>
              <a:t>. Routledge.</a:t>
            </a:r>
          </a:p>
          <a:p>
            <a:r>
              <a:rPr lang="en-US" dirty="0" err="1"/>
              <a:t>Zuan</a:t>
            </a:r>
            <a:r>
              <a:rPr lang="en-US" dirty="0"/>
              <a:t> (2020). Business Development Seminar. Close a sale like a pro. Retrieved from </a:t>
            </a:r>
          </a:p>
          <a:p>
            <a:pPr marL="0" indent="0">
              <a:buNone/>
            </a:pPr>
            <a:r>
              <a:rPr lang="en-US" u="sng" dirty="0" smtClean="0">
                <a:hlinkClick r:id="rId2"/>
              </a:rPr>
              <a:t>	https</a:t>
            </a:r>
            <a:r>
              <a:rPr lang="en-US" u="sng" dirty="0">
                <a:hlinkClick r:id="rId2"/>
              </a:rPr>
              <a:t>://www.zuantechnologies.com/seminar/sales-and-marketing</a:t>
            </a:r>
            <a:r>
              <a:rPr lang="en-US" dirty="0"/>
              <a:t> </a:t>
            </a:r>
          </a:p>
          <a:p>
            <a:pPr marL="457200" lvl="1" indent="0">
              <a:buNone/>
            </a:pPr>
            <a:r>
              <a:rPr lang="en-US" dirty="0"/>
              <a:t> </a:t>
            </a:r>
          </a:p>
          <a:p>
            <a:pPr marL="0" indent="0">
              <a:buNone/>
            </a:pPr>
            <a:endParaRPr lang="en-US" dirty="0"/>
          </a:p>
        </p:txBody>
      </p:sp>
    </p:spTree>
    <p:extLst>
      <p:ext uri="{BB962C8B-B14F-4D97-AF65-F5344CB8AC3E}">
        <p14:creationId xmlns:p14="http://schemas.microsoft.com/office/powerpoint/2010/main" xmlns="" val="12823092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1044</Words>
  <Application>Microsoft Office PowerPoint</Application>
  <PresentationFormat>Custom</PresentationFormat>
  <Paragraphs>76</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                  Organizational Development Event    </vt:lpstr>
      <vt:lpstr>Introduction  </vt:lpstr>
      <vt:lpstr>Key topics discussed  </vt:lpstr>
      <vt:lpstr>Key topics discussed  </vt:lpstr>
      <vt:lpstr>Attendees </vt:lpstr>
      <vt:lpstr>How the attendees benefited </vt:lpstr>
      <vt:lpstr>How the attendees benefited</vt:lpstr>
      <vt:lpstr>Essential skills gained by participants </vt:lpstr>
      <vt:lpstr>Critical skills gained by participants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Development Seminar</dc:title>
  <dc:creator>ELOHIM</dc:creator>
  <cp:lastModifiedBy>ADM</cp:lastModifiedBy>
  <cp:revision>8</cp:revision>
  <dcterms:created xsi:type="dcterms:W3CDTF">2020-04-17T20:36:13Z</dcterms:created>
  <dcterms:modified xsi:type="dcterms:W3CDTF">2020-04-18T11:01:21Z</dcterms:modified>
</cp:coreProperties>
</file>